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92" r:id="rId2"/>
    <p:sldId id="350" r:id="rId3"/>
    <p:sldId id="354" r:id="rId4"/>
    <p:sldId id="353" r:id="rId5"/>
    <p:sldId id="430" r:id="rId6"/>
  </p:sldIdLst>
  <p:sldSz cx="12190413" cy="6859588"/>
  <p:notesSz cx="6797675" cy="9872663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74">
          <p15:clr>
            <a:srgbClr val="A4A3A4"/>
          </p15:clr>
        </p15:guide>
        <p15:guide id="3" orient="horz" pos="2886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626"/>
    <a:srgbClr val="16A6DF"/>
    <a:srgbClr val="F0593E"/>
    <a:srgbClr val="0D2329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8171" autoAdjust="0"/>
  </p:normalViewPr>
  <p:slideViewPr>
    <p:cSldViewPr>
      <p:cViewPr varScale="1">
        <p:scale>
          <a:sx n="109" d="100"/>
          <a:sy n="109" d="100"/>
        </p:scale>
        <p:origin x="78" y="102"/>
      </p:cViewPr>
      <p:guideLst>
        <p:guide orient="horz" pos="1888"/>
        <p:guide pos="74"/>
        <p:guide orient="horz" pos="2886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2" y="2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/>
          <a:lstStyle>
            <a:lvl1pPr algn="r">
              <a:defRPr sz="1200"/>
            </a:lvl1pPr>
          </a:lstStyle>
          <a:p>
            <a:fld id="{36FBEFC5-4E01-4D26-8028-3005763E1B7F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76981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2" y="9376981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 anchor="b"/>
          <a:lstStyle>
            <a:lvl1pPr algn="r">
              <a:defRPr sz="1200"/>
            </a:lvl1pPr>
          </a:lstStyle>
          <a:p>
            <a:fld id="{4F5562F2-1D90-4CEE-BC69-D5E4DB5FF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2667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2" y="2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/>
          <a:lstStyle>
            <a:lvl1pPr algn="r">
              <a:defRPr sz="1200"/>
            </a:lvl1pPr>
          </a:lstStyle>
          <a:p>
            <a:fld id="{CF7BCA6D-6FC2-4DCF-9F96-D9F2EAC63D62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39775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4" tIns="45563" rIns="91124" bIns="455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6" y="4690073"/>
            <a:ext cx="5438775" cy="4442225"/>
          </a:xfrm>
          <a:prstGeom prst="rect">
            <a:avLst/>
          </a:prstGeom>
        </p:spPr>
        <p:txBody>
          <a:bodyPr vert="horz" lIns="91124" tIns="45563" rIns="91124" bIns="4556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6981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2" y="9376981"/>
            <a:ext cx="2946400" cy="494107"/>
          </a:xfrm>
          <a:prstGeom prst="rect">
            <a:avLst/>
          </a:prstGeom>
        </p:spPr>
        <p:txBody>
          <a:bodyPr vert="horz" lIns="91124" tIns="45563" rIns="91124" bIns="45563" rtlCol="0" anchor="b"/>
          <a:lstStyle>
            <a:lvl1pPr algn="r">
              <a:defRPr sz="1200"/>
            </a:lvl1pPr>
          </a:lstStyle>
          <a:p>
            <a:fld id="{DBE11892-3E3E-450F-AA67-537434DBE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0206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17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60E1D6C-7B5B-496E-8119-D48855B544C8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E11892-3E3E-450F-AA67-537434DBE7B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17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D12E5-A472-47E9-BCC1-94460AA1F774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86C1-0959-447C-860A-013B181DAC0C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F4B8-CD90-4126-B890-F42EC2567DC2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5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66F7-15D9-41BE-9D65-20E3828CDE6B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0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7C05-B3F4-4464-9D02-4D81EA4A1927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504A2-8811-4934-837B-B880F01D481D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D27E5-9B3A-438E-BDBA-3BFD4D6B04C5}" type="datetime1">
              <a:rPr lang="ru-RU" smtClean="0"/>
              <a:t>17.06.2026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F662-6765-4973-B04E-23023F0D5199}" type="datetime1">
              <a:rPr lang="ru-RU" smtClean="0"/>
              <a:t>17.06.2026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2998-3F1E-4976-B8D0-742F44B77609}" type="datetime1">
              <a:rPr lang="ru-RU" smtClean="0"/>
              <a:t>17.06.2026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2D932-F067-4E2A-B804-BC1FA66700A1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D6F1-8245-4E43-8D44-E9094BD10D50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E4975-3AE8-46C1-8AD1-32D29F40DF61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5AA16EC-2AA1-43CD-BE82-1959E8D5A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0" r="23557"/>
          <a:stretch/>
        </p:blipFill>
        <p:spPr bwMode="auto">
          <a:xfrm>
            <a:off x="0" y="7935"/>
            <a:ext cx="6052838" cy="684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4CBFA4C-3E52-4F04-A907-D225C68DFC2F}"/>
              </a:ext>
            </a:extLst>
          </p:cNvPr>
          <p:cNvGrpSpPr/>
          <p:nvPr/>
        </p:nvGrpSpPr>
        <p:grpSpPr>
          <a:xfrm>
            <a:off x="6072638" y="0"/>
            <a:ext cx="454616" cy="6859588"/>
            <a:chOff x="6092438" y="94076"/>
            <a:chExt cx="454616" cy="6859588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5C94F7A-B270-4BBF-9053-5DA2F9491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299" t="27948" r="49873" b="61392"/>
            <a:stretch/>
          </p:blipFill>
          <p:spPr>
            <a:xfrm rot="5400000">
              <a:off x="4937332" y="5343942"/>
              <a:ext cx="2807196" cy="41224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A320394-1171-4F56-98FE-A278FF51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733" t="29044" r="29326" b="60297"/>
            <a:stretch/>
          </p:blipFill>
          <p:spPr>
            <a:xfrm rot="5400000">
              <a:off x="4237920" y="1948594"/>
              <a:ext cx="4121286" cy="412249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6527254" y="3173904"/>
            <a:ext cx="5486361" cy="1833462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lvl="0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Рейтинг муниципальных образований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 итогам оценки качества управления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бюджетным процессом за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2025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год</a:t>
            </a:r>
          </a:p>
        </p:txBody>
      </p:sp>
      <p:pic>
        <p:nvPicPr>
          <p:cNvPr id="4" name="Рисунок 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310036A1-21D3-45F8-89D9-344BBB679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095" y="117426"/>
            <a:ext cx="2736520" cy="77085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0F398D-1ECC-487F-84F2-DC15DFCC542A}"/>
              </a:ext>
            </a:extLst>
          </p:cNvPr>
          <p:cNvSpPr/>
          <p:nvPr/>
        </p:nvSpPr>
        <p:spPr>
          <a:xfrm>
            <a:off x="6547054" y="2522732"/>
            <a:ext cx="4098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Ненецкий автономный округ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2B2DB2F-BF0A-495B-AC72-D7C63DF10586}"/>
              </a:ext>
            </a:extLst>
          </p:cNvPr>
          <p:cNvCxnSpPr>
            <a:cxnSpLocks/>
          </p:cNvCxnSpPr>
          <p:nvPr/>
        </p:nvCxnSpPr>
        <p:spPr>
          <a:xfrm flipV="1">
            <a:off x="6599262" y="2997200"/>
            <a:ext cx="3888000" cy="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778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0F33433-3D86-46A2-A9C0-E4AACCA3A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6" y="-43937"/>
            <a:ext cx="12161781" cy="6890211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6153264" y="362050"/>
            <a:ext cx="6984776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Рейтинг муниципальных образований НАО</a:t>
            </a:r>
          </a:p>
        </p:txBody>
      </p:sp>
      <p:pic>
        <p:nvPicPr>
          <p:cNvPr id="1028" name="Picture 4" descr="https://www.shareicon.net/download/2015/09/03/95078_sport_512x512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462" y="2413337"/>
            <a:ext cx="1132384" cy="11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240608" y="2537073"/>
            <a:ext cx="3535545" cy="864096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I степень качества управления бюджетным процессом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8093259" y="2537074"/>
            <a:ext cx="4281809" cy="117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МО «МР «Заполярный район» - 75 баллов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СП «Тельвисочный сельсовет» – 75 баллов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Городское поселение «РП Искателей» – 74 балла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Городской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округ «Город Нарьян-Мар»-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балла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СП «Пешский сельсовет» 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73 балла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СП «Шоинский сельсовет» – 73 балла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4200586" y="4012721"/>
            <a:ext cx="3535545" cy="864096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I</a:t>
            </a:r>
            <a:r>
              <a:rPr lang="en-US" sz="2000" dirty="0"/>
              <a:t>I</a:t>
            </a:r>
            <a:r>
              <a:rPr lang="ru-RU" sz="2000" dirty="0"/>
              <a:t> степень качества управления бюджетным процессом</a:t>
            </a:r>
          </a:p>
        </p:txBody>
      </p:sp>
      <p:pic>
        <p:nvPicPr>
          <p:cNvPr id="1031" name="Picture 7" descr="https://maxcdn.icons8.com/Android_L/PNG/512/Sports/leaderboard-512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756" y="3959616"/>
            <a:ext cx="1155090" cy="115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Прямоугольник 139"/>
          <p:cNvSpPr/>
          <p:nvPr/>
        </p:nvSpPr>
        <p:spPr>
          <a:xfrm>
            <a:off x="7880123" y="3972577"/>
            <a:ext cx="4265149" cy="855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15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муниципальных образований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Ненецкого автономного округа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7008" y="2413337"/>
            <a:ext cx="32148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1) бюджетное планирование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2) исполнение бюджета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3) управление     </a:t>
            </a:r>
            <a:r>
              <a:rPr lang="ru-RU" sz="1600" dirty="0">
                <a:solidFill>
                  <a:schemeClr val="bg1"/>
                </a:solidFill>
              </a:rPr>
              <a:t>....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муниципальным долгом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4) прозрачность бюджета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5) соблюдение бюджетного </a:t>
            </a:r>
            <a:r>
              <a:rPr lang="ru-RU" sz="1600" dirty="0">
                <a:solidFill>
                  <a:schemeClr val="bg1"/>
                </a:solidFill>
              </a:rPr>
              <a:t>....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законодательства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115863" y="1285968"/>
            <a:ext cx="3096344" cy="432048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Что оценивалось?</a:t>
            </a:r>
          </a:p>
        </p:txBody>
      </p:sp>
      <p:sp>
        <p:nvSpPr>
          <p:cNvPr id="146" name="Прямоугольник 145"/>
          <p:cNvSpPr/>
          <p:nvPr/>
        </p:nvSpPr>
        <p:spPr>
          <a:xfrm>
            <a:off x="3287120" y="1285968"/>
            <a:ext cx="8811286" cy="432048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Как оценивалось? Постановление Администрации НАО от 19.12.2012 № 393-п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860204" y="2249898"/>
            <a:ext cx="4082317" cy="1515356"/>
          </a:xfrm>
          <a:prstGeom prst="roundRect">
            <a:avLst>
              <a:gd name="adj" fmla="val 50000"/>
            </a:avLst>
          </a:prstGeom>
          <a:noFill/>
          <a:ln w="41275">
            <a:solidFill>
              <a:schemeClr val="accent6">
                <a:lumMod val="75000"/>
                <a:alpha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31800AE-C19F-4594-B16F-F28B6E93DD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954" y="258729"/>
            <a:ext cx="808575" cy="4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9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0F33433-3D86-46A2-A9C0-E4AACCA3A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" y="-81022"/>
            <a:ext cx="12192000" cy="6858000"/>
          </a:xfrm>
          <a:prstGeom prst="rect">
            <a:avLst/>
          </a:prstGeom>
        </p:spPr>
      </p:pic>
      <p:sp>
        <p:nvSpPr>
          <p:cNvPr id="2" name="Выноска со стрелкой вправо 1"/>
          <p:cNvSpPr/>
          <p:nvPr/>
        </p:nvSpPr>
        <p:spPr>
          <a:xfrm>
            <a:off x="517284" y="1878890"/>
            <a:ext cx="4203698" cy="3210119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55467B8-178C-4C4E-B70F-C45D69CCA320}"/>
              </a:ext>
            </a:extLst>
          </p:cNvPr>
          <p:cNvSpPr/>
          <p:nvPr/>
        </p:nvSpPr>
        <p:spPr>
          <a:xfrm>
            <a:off x="596019" y="4059681"/>
            <a:ext cx="2376264" cy="72008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A1F6C3-2829-4664-889C-C5E91F9BC078}"/>
              </a:ext>
            </a:extLst>
          </p:cNvPr>
          <p:cNvSpPr/>
          <p:nvPr/>
        </p:nvSpPr>
        <p:spPr>
          <a:xfrm>
            <a:off x="4806588" y="544445"/>
            <a:ext cx="8856984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Динамика рейтинга муниципальных образований НАО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CABC19-BE09-4335-9DA0-25F24CDC4CDD}"/>
              </a:ext>
            </a:extLst>
          </p:cNvPr>
          <p:cNvSpPr txBox="1"/>
          <p:nvPr/>
        </p:nvSpPr>
        <p:spPr>
          <a:xfrm>
            <a:off x="5015846" y="4890680"/>
            <a:ext cx="1224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059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</a:t>
            </a:r>
            <a:endParaRPr lang="ru-RU" sz="5000" b="1" dirty="0">
              <a:solidFill>
                <a:srgbClr val="F059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8D2A03-E7B3-4059-8F5C-A8CCA380281F}"/>
              </a:ext>
            </a:extLst>
          </p:cNvPr>
          <p:cNvSpPr txBox="1"/>
          <p:nvPr/>
        </p:nvSpPr>
        <p:spPr>
          <a:xfrm>
            <a:off x="5099432" y="2936114"/>
            <a:ext cx="11030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16A6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5000" b="1" dirty="0">
              <a:solidFill>
                <a:srgbClr val="16A6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CB26A6-B58F-40D8-B9E0-6B4C26E487BD}"/>
              </a:ext>
            </a:extLst>
          </p:cNvPr>
          <p:cNvSpPr txBox="1"/>
          <p:nvPr/>
        </p:nvSpPr>
        <p:spPr>
          <a:xfrm>
            <a:off x="4947469" y="1267469"/>
            <a:ext cx="12568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endParaRPr lang="ru-RU" sz="50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8DE4BC-C45D-4CCE-B801-4F7ABA1E3858}"/>
              </a:ext>
            </a:extLst>
          </p:cNvPr>
          <p:cNvSpPr txBox="1"/>
          <p:nvPr/>
        </p:nvSpPr>
        <p:spPr>
          <a:xfrm>
            <a:off x="700560" y="2143607"/>
            <a:ext cx="25786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По итогам </a:t>
            </a:r>
            <a:r>
              <a:rPr lang="ru-RU" sz="2000" b="1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оценки качества </a:t>
            </a:r>
            <a:r>
              <a:rPr lang="ru-RU" sz="20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управления бюджетным </a:t>
            </a:r>
            <a:r>
              <a:rPr lang="ru-RU" sz="18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процессом</a:t>
            </a:r>
          </a:p>
          <a:p>
            <a:r>
              <a:rPr lang="ru-RU" sz="20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в </a:t>
            </a:r>
            <a:r>
              <a:rPr lang="ru-RU" sz="2000" spc="1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2025 </a:t>
            </a:r>
            <a:r>
              <a:rPr lang="ru-RU" sz="20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году</a:t>
            </a:r>
          </a:p>
          <a:p>
            <a:r>
              <a:rPr lang="ru-RU" sz="2000" spc="100" dirty="0">
                <a:solidFill>
                  <a:schemeClr val="bg1"/>
                </a:solidFill>
                <a:cs typeface="Times New Roman" panose="02020603050405020304" pitchFamily="18" charset="0"/>
              </a:rPr>
              <a:t>по сравнению</a:t>
            </a:r>
          </a:p>
          <a:p>
            <a:r>
              <a:rPr lang="ru-RU" sz="2000" spc="100" dirty="0">
                <a:solidFill>
                  <a:schemeClr val="bg1"/>
                </a:solidFill>
                <a:cs typeface="Times New Roman" panose="02020603050405020304" pitchFamily="18" charset="0"/>
              </a:rPr>
              <a:t>с </a:t>
            </a:r>
            <a:r>
              <a:rPr lang="ru-RU" sz="2000" spc="1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2024 </a:t>
            </a:r>
            <a:r>
              <a:rPr lang="ru-RU" sz="2000" spc="100" dirty="0">
                <a:solidFill>
                  <a:schemeClr val="bg1"/>
                </a:solidFill>
                <a:cs typeface="Times New Roman" panose="02020603050405020304" pitchFamily="18" charset="0"/>
              </a:rPr>
              <a:t>годом</a:t>
            </a:r>
            <a:r>
              <a:rPr lang="ru-RU" sz="2000" spc="1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Скругленный прямоугольник 30">
            <a:extLst>
              <a:ext uri="{FF2B5EF4-FFF2-40B4-BE49-F238E27FC236}">
                <a16:creationId xmlns:a16="http://schemas.microsoft.com/office/drawing/2014/main" id="{0ACBE1C8-6128-48FA-A1BD-DEB5630F66B3}"/>
              </a:ext>
            </a:extLst>
          </p:cNvPr>
          <p:cNvSpPr/>
          <p:nvPr/>
        </p:nvSpPr>
        <p:spPr>
          <a:xfrm>
            <a:off x="4740701" y="2901834"/>
            <a:ext cx="6702223" cy="1098095"/>
          </a:xfrm>
          <a:prstGeom prst="roundRect">
            <a:avLst/>
          </a:prstGeom>
          <a:noFill/>
          <a:ln w="412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6AEB69-F5B7-4EB3-A869-35B70ACD603D}"/>
              </a:ext>
            </a:extLst>
          </p:cNvPr>
          <p:cNvSpPr txBox="1"/>
          <p:nvPr/>
        </p:nvSpPr>
        <p:spPr>
          <a:xfrm>
            <a:off x="6342949" y="1293502"/>
            <a:ext cx="4871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муниципальных образований</a:t>
            </a:r>
          </a:p>
          <a:p>
            <a:r>
              <a:rPr lang="ru-RU" sz="2400" b="1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повысили </a:t>
            </a:r>
            <a:r>
              <a:rPr lang="ru-RU" sz="24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свой рейтинг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AFB6C1-DF2E-4D7C-ABE4-FC5C8AD1BA93}"/>
              </a:ext>
            </a:extLst>
          </p:cNvPr>
          <p:cNvSpPr txBox="1"/>
          <p:nvPr/>
        </p:nvSpPr>
        <p:spPr>
          <a:xfrm>
            <a:off x="6638025" y="4861858"/>
            <a:ext cx="4871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муниципальных образований</a:t>
            </a:r>
          </a:p>
          <a:p>
            <a:r>
              <a:rPr lang="ru-RU" sz="2400" b="1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понизили </a:t>
            </a:r>
            <a:r>
              <a:rPr lang="ru-RU" sz="24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свой рейтинг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FD7EF2-7E58-4F08-8423-727FA0DE1333}"/>
              </a:ext>
            </a:extLst>
          </p:cNvPr>
          <p:cNvSpPr txBox="1"/>
          <p:nvPr/>
        </p:nvSpPr>
        <p:spPr>
          <a:xfrm>
            <a:off x="6425333" y="3005382"/>
            <a:ext cx="4871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1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муниципальных образований</a:t>
            </a:r>
            <a:endParaRPr lang="ru-RU" sz="2400" spc="100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2400" b="1" spc="100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сохранило </a:t>
            </a:r>
            <a:r>
              <a:rPr lang="ru-RU" sz="2400" spc="100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свой рейтинг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CABC19-BE09-4335-9DA0-25F24CDC4CDD}"/>
              </a:ext>
            </a:extLst>
          </p:cNvPr>
          <p:cNvSpPr txBox="1"/>
          <p:nvPr/>
        </p:nvSpPr>
        <p:spPr>
          <a:xfrm>
            <a:off x="6887294" y="6346091"/>
            <a:ext cx="11628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059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30">
            <a:extLst>
              <a:ext uri="{FF2B5EF4-FFF2-40B4-BE49-F238E27FC236}">
                <a16:creationId xmlns:a16="http://schemas.microsoft.com/office/drawing/2014/main" id="{0ACBE1C8-6128-48FA-A1BD-DEB5630F66B3}"/>
              </a:ext>
            </a:extLst>
          </p:cNvPr>
          <p:cNvSpPr/>
          <p:nvPr/>
        </p:nvSpPr>
        <p:spPr>
          <a:xfrm>
            <a:off x="4807446" y="4656471"/>
            <a:ext cx="6702223" cy="1098095"/>
          </a:xfrm>
          <a:prstGeom prst="roundRect">
            <a:avLst>
              <a:gd name="adj" fmla="val 27076"/>
            </a:avLst>
          </a:prstGeom>
          <a:noFill/>
          <a:ln w="41275">
            <a:solidFill>
              <a:srgbClr val="F0593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Скругленный прямоугольник 30">
            <a:extLst>
              <a:ext uri="{FF2B5EF4-FFF2-40B4-BE49-F238E27FC236}">
                <a16:creationId xmlns:a16="http://schemas.microsoft.com/office/drawing/2014/main" id="{0ACBE1C8-6128-48FA-A1BD-DEB5630F66B3}"/>
              </a:ext>
            </a:extLst>
          </p:cNvPr>
          <p:cNvSpPr/>
          <p:nvPr/>
        </p:nvSpPr>
        <p:spPr>
          <a:xfrm>
            <a:off x="4699059" y="1178277"/>
            <a:ext cx="6702223" cy="1098095"/>
          </a:xfrm>
          <a:prstGeom prst="roundRect">
            <a:avLst/>
          </a:prstGeom>
          <a:noFill/>
          <a:ln w="412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31800AE-C19F-4594-B16F-F28B6E93DD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774" y="104549"/>
            <a:ext cx="808575" cy="41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1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F33433-3D86-46A2-A9C0-E4AACCA3A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t="662" r="27588" b="1"/>
          <a:stretch/>
        </p:blipFill>
        <p:spPr>
          <a:xfrm>
            <a:off x="0" y="0"/>
            <a:ext cx="4799062" cy="688089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10160" y="1978906"/>
            <a:ext cx="5220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Отчеты за </a:t>
            </a:r>
            <a:r>
              <a:rPr lang="ru-RU" sz="2000" spc="1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2025 </a:t>
            </a:r>
            <a:r>
              <a:rPr lang="ru-RU" sz="2000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год </a:t>
            </a:r>
            <a:r>
              <a:rPr lang="ru-RU" sz="2000" b="1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предоставлены</a:t>
            </a:r>
          </a:p>
          <a:p>
            <a:pPr algn="ctr"/>
            <a:r>
              <a:rPr lang="ru-RU" sz="2000" b="1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в установленный срок всеми</a:t>
            </a:r>
            <a:r>
              <a:rPr lang="ru-RU" sz="2000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2000" spc="1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en-US" sz="2000" spc="1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000" spc="1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МО </a:t>
            </a:r>
            <a:r>
              <a:rPr lang="ru-RU" sz="2000" spc="1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Ненецкого автономного округа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407157" y="1499804"/>
            <a:ext cx="5070094" cy="1940641"/>
          </a:xfrm>
          <a:prstGeom prst="roundRect">
            <a:avLst/>
          </a:prstGeom>
          <a:noFill/>
          <a:ln w="412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AutoShape 4" descr="https://lh3.googleusercontent.com/j5s09I_wfZXrDT0uj_JAtibMRKrAfRSH2x26DNfAiJxT96TxP_XXUDgmMgq8vWBBjEBQkt4PT1H7MuL1c94eDOxi5bgdMOrvOuSQa8psyw6DcMing5dC9cNdMIouN17ZTDQUQp6k5Qe4b4GA8hFtmp7QRYaGdBOw4Xz53Gv9fLru-mEqsiDe7n2qsvHnhKQoHg0KabiTTaueRzzFGPIrqDKi2Kom7D16TZUMyDqvUSaph3_WTHSUTjOZHKo_ntpzVXE6a0FVejKAcRqvx0IsLibv0Z_9I0SgUQRTVatz1cc4OHkCxTIhWWvZvNzXrJMOe1fElJMuEnGh6dtO1TEu6V7QzkYnFnYt-bdriNZcbKUKyXWf1xMKQoMTvpubwtp7J_xrqdlkrmHK7wsV0r8IbiIjhwKbpf1_3jMUtQWfjCVqOifhE6tESGGfUmYeJll9KVr6-AmOcsPeKpihkr017QKhlYT3hrqofQ_g0Bfyxn1sziLI4_HPpal-0DQiL-ZYYgp8C3UiPb6PsWf_OC6FvaB5apk3mm5sTtel4cidIA0pC5FqphAr289g-l3xK97Jjt1XhySc_VstH_6JQVtElkVkv4-GFUwNYigcyQGwgP9F1uYnXCgY=w1202-h902-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lh3.googleusercontent.com/j5s09I_wfZXrDT0uj_JAtibMRKrAfRSH2x26DNfAiJxT96TxP_XXUDgmMgq8vWBBjEBQkt4PT1H7MuL1c94eDOxi5bgdMOrvOuSQa8psyw6DcMing5dC9cNdMIouN17ZTDQUQp6k5Qe4b4GA8hFtmp7QRYaGdBOw4Xz53Gv9fLru-mEqsiDe7n2qsvHnhKQoHg0KabiTTaueRzzFGPIrqDKi2Kom7D16TZUMyDqvUSaph3_WTHSUTjOZHKo_ntpzVXE6a0FVejKAcRqvx0IsLibv0Z_9I0SgUQRTVatz1cc4OHkCxTIhWWvZvNzXrJMOe1fElJMuEnGh6dtO1TEu6V7QzkYnFnYt-bdriNZcbKUKyXWf1xMKQoMTvpubwtp7J_xrqdlkrmHK7wsV0r8IbiIjhwKbpf1_3jMUtQWfjCVqOifhE6tESGGfUmYeJll9KVr6-AmOcsPeKpihkr017QKhlYT3hrqofQ_g0Bfyxn1sziLI4_HPpal-0DQiL-ZYYgp8C3UiPb6PsWf_OC6FvaB5apk3mm5sTtel4cidIA0pC5FqphAr289g-l3xK97Jjt1XhySc_VstH_6JQVtElkVkv4-GFUwNYigcyQGwgP9F1uYnXCgY=w1202-h902-n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2BF4F2B-E8DC-427E-A6E5-59A17F910FF6}"/>
              </a:ext>
            </a:extLst>
          </p:cNvPr>
          <p:cNvSpPr txBox="1"/>
          <p:nvPr/>
        </p:nvSpPr>
        <p:spPr>
          <a:xfrm>
            <a:off x="6174353" y="4029444"/>
            <a:ext cx="5220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Нормативы формирования расходов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оплату труда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соблюдены всеми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муниципальными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образованиями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54BBCBE-738B-47B2-8537-EEA297BF504F}"/>
              </a:ext>
            </a:extLst>
          </p:cNvPr>
          <p:cNvSpPr/>
          <p:nvPr/>
        </p:nvSpPr>
        <p:spPr>
          <a:xfrm>
            <a:off x="4969632" y="205675"/>
            <a:ext cx="9426776" cy="417690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Нормативы формирования расходов на оплату труда</a:t>
            </a:r>
          </a:p>
        </p:txBody>
      </p:sp>
      <p:pic>
        <p:nvPicPr>
          <p:cNvPr id="24" name="Рисунок 2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31800AE-C19F-4594-B16F-F28B6E93DD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774" y="104549"/>
            <a:ext cx="808575" cy="416362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6361207" y="3826696"/>
            <a:ext cx="5033421" cy="1938580"/>
          </a:xfrm>
          <a:prstGeom prst="roundRect">
            <a:avLst/>
          </a:prstGeom>
          <a:noFill/>
          <a:ln w="412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3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F33433-3D86-46A2-A9C0-E4AACCA3A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3F5F6D1-6D7A-495A-8966-7D51DD0E8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800" y="2133650"/>
            <a:ext cx="5156811" cy="145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22861-41BF-4DF1-9A18-28BBC3EE4F3C}"/>
              </a:ext>
            </a:extLst>
          </p:cNvPr>
          <p:cNvSpPr txBox="1"/>
          <p:nvPr/>
        </p:nvSpPr>
        <p:spPr>
          <a:xfrm>
            <a:off x="3265694" y="4335931"/>
            <a:ext cx="5637824" cy="54080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44A5FAB-5E12-4378-801F-C3FFF7304FD3}"/>
              </a:ext>
            </a:extLst>
          </p:cNvPr>
          <p:cNvCxnSpPr/>
          <p:nvPr/>
        </p:nvCxnSpPr>
        <p:spPr>
          <a:xfrm>
            <a:off x="3575566" y="4012635"/>
            <a:ext cx="5112000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430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40755</TotalTime>
  <Words>210</Words>
  <Application>Microsoft Office PowerPoint</Application>
  <PresentationFormat>Произвольный</PresentationFormat>
  <Paragraphs>45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Журавлёва Галина Борисовна</dc:creator>
  <cp:lastModifiedBy>Пецентий Екатерина Викторовна</cp:lastModifiedBy>
  <cp:revision>641</cp:revision>
  <cp:lastPrinted>2023-06-22T12:19:45Z</cp:lastPrinted>
  <dcterms:created xsi:type="dcterms:W3CDTF">2016-11-19T09:21:03Z</dcterms:created>
  <dcterms:modified xsi:type="dcterms:W3CDTF">2026-06-17T06:25:56Z</dcterms:modified>
</cp:coreProperties>
</file>